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5" r:id="rId3"/>
    <p:sldId id="278" r:id="rId4"/>
    <p:sldId id="279" r:id="rId5"/>
    <p:sldId id="280" r:id="rId6"/>
    <p:sldId id="272" r:id="rId7"/>
    <p:sldId id="273" r:id="rId8"/>
    <p:sldId id="274" r:id="rId9"/>
    <p:sldId id="275" r:id="rId10"/>
    <p:sldId id="276" r:id="rId11"/>
    <p:sldId id="266" r:id="rId12"/>
    <p:sldId id="277" r:id="rId13"/>
    <p:sldId id="267" r:id="rId14"/>
    <p:sldId id="283" r:id="rId15"/>
    <p:sldId id="282" r:id="rId16"/>
    <p:sldId id="284" r:id="rId17"/>
    <p:sldId id="285" r:id="rId18"/>
    <p:sldId id="286" r:id="rId19"/>
    <p:sldId id="268" r:id="rId20"/>
    <p:sldId id="289" r:id="rId21"/>
    <p:sldId id="290" r:id="rId22"/>
    <p:sldId id="288" r:id="rId23"/>
    <p:sldId id="287" r:id="rId24"/>
    <p:sldId id="281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87C"/>
    <a:srgbClr val="565A5C"/>
    <a:srgbClr val="FF933C"/>
    <a:srgbClr val="CEB780"/>
    <a:srgbClr val="CA941D"/>
    <a:srgbClr val="A2A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8"/>
    <p:restoredTop sz="90207"/>
  </p:normalViewPr>
  <p:slideViewPr>
    <p:cSldViewPr snapToGrid="0" snapToObjects="1">
      <p:cViewPr>
        <p:scale>
          <a:sx n="65" d="100"/>
          <a:sy n="65" d="100"/>
        </p:scale>
        <p:origin x="231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Poincare phase constraint lets us hone in on a single IC point of the infinitely many on the PO</a:t>
            </a:r>
          </a:p>
          <a:p>
            <a:r>
              <a:rPr lang="en-US" dirty="0"/>
              <a:t>Pseudo-arclength let us hone in on a single periodic orbit from the infinitely many in the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4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45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8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65A5C"/>
                </a:solidFill>
              </a:rPr>
              <a:t>Discussion of how discretizing and nudging the PO in the stable/unstable direction then propagating backwards/forwards in time reveals manifolds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44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exterior stable and unstable manifolds for a periodic orbit about the L2 Lagrange point.</a:t>
            </a:r>
          </a:p>
          <a:p>
            <a:endParaRPr lang="en-US" dirty="0"/>
          </a:p>
          <a:p>
            <a:r>
              <a:rPr lang="en-US" dirty="0"/>
              <a:t>Each P.O. has interior and exterior stable and unstable manifolds.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3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8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16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dx = 0 are symmetric homoclinic orbits</a:t>
            </a:r>
          </a:p>
          <a:p>
            <a:r>
              <a:rPr lang="en-US" dirty="0"/>
              <a:t>Other are asymmetric orbits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81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Investigation of Homoclinic Orbits in the Circular Restricted Three 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CDEBE9-4955-B249-B4EB-763CF4E8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176D7-E953-D34E-B36B-FFE4F79F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2" t="12644" r="5797" b="9807"/>
          <a:stretch/>
        </p:blipFill>
        <p:spPr>
          <a:xfrm>
            <a:off x="0" y="1161406"/>
            <a:ext cx="6099048" cy="460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1F512-B652-5449-A4E5-308161FB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7" y="116140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7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The stability of periodic orbits is determined from the </a:t>
            </a:r>
            <a:r>
              <a:rPr lang="en-US" dirty="0" err="1">
                <a:solidFill>
                  <a:srgbClr val="565A5C"/>
                </a:solidFill>
              </a:rPr>
              <a:t>Monodromy</a:t>
            </a:r>
            <a:r>
              <a:rPr lang="en-US" dirty="0">
                <a:solidFill>
                  <a:srgbClr val="565A5C"/>
                </a:solidFill>
              </a:rPr>
              <a:t> matrix.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6176-1AE4-D34F-8C7F-2E362DCF6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" t="5996" r="6088"/>
          <a:stretch/>
        </p:blipFill>
        <p:spPr>
          <a:xfrm>
            <a:off x="6096000" y="1941440"/>
            <a:ext cx="5614092" cy="42976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/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blipFill>
                <a:blip r:embed="rId4"/>
                <a:stretch>
                  <a:fillRect l="-2797" r="-48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/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blipFill>
                <a:blip r:embed="rId5"/>
                <a:stretch>
                  <a:fillRect l="-9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/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blipFill>
                <a:blip r:embed="rId6"/>
                <a:stretch>
                  <a:fillRect l="-1779" t="-11429" r="-391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/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sz="2400" dirty="0"/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blipFill>
                <a:blip r:embed="rId7"/>
                <a:stretch>
                  <a:fillRect l="-1954" t="-15625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B17CB-6E76-F548-AB6D-4FE2FE44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90" y="1321842"/>
            <a:ext cx="5486400" cy="427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F495A-BB6E-FD40-AA33-0D273B38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277963"/>
            <a:ext cx="5486400" cy="43677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/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blipFill>
                <a:blip r:embed="rId5"/>
                <a:stretch>
                  <a:fillRect l="-1779" t="-11429" r="-391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72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6144126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Homoclinic orbits occur at the intersection of the stable and unstable manifolds.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In order to find intersections, we use 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AF420-9D1B-B44F-86FD-81D099AE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45" y="2700445"/>
            <a:ext cx="4619555" cy="35386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/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blipFill>
                <a:blip r:embed="rId4"/>
                <a:stretch>
                  <a:fillRect l="-1786" r="-26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04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common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is </a:t>
            </a:r>
            <a:r>
              <a:rPr lang="en-US" i="1" dirty="0">
                <a:solidFill>
                  <a:srgbClr val="565A5C"/>
                </a:solidFill>
              </a:rPr>
              <a:t>y</a:t>
            </a:r>
            <a:r>
              <a:rPr lang="en-US" dirty="0">
                <a:solidFill>
                  <a:srgbClr val="565A5C"/>
                </a:solidFill>
              </a:rPr>
              <a:t> = 0, </a:t>
            </a:r>
            <a:r>
              <a:rPr lang="en-US" i="1" dirty="0">
                <a:solidFill>
                  <a:srgbClr val="565A5C"/>
                </a:solidFill>
              </a:rPr>
              <a:t>x</a:t>
            </a:r>
            <a:r>
              <a:rPr lang="en-US" dirty="0">
                <a:solidFill>
                  <a:srgbClr val="565A5C"/>
                </a:solidFill>
              </a:rPr>
              <a:t> &lt; 0 for the exterior L</a:t>
            </a:r>
            <a:r>
              <a:rPr lang="en-US" baseline="-25000" dirty="0">
                <a:solidFill>
                  <a:srgbClr val="565A5C"/>
                </a:solidFill>
              </a:rPr>
              <a:t>2</a:t>
            </a:r>
            <a:r>
              <a:rPr lang="en-US" dirty="0">
                <a:solidFill>
                  <a:srgbClr val="565A5C"/>
                </a:solidFill>
              </a:rPr>
              <a:t> manifolds.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1ABFC-71A8-5E40-A8CE-E997AF48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7622"/>
            <a:ext cx="6099048" cy="457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33F31-7F40-1344-91D9-FCA9FD4E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7622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19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Not every periodic orbit has homoclinic orbits!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36803-1226-164D-BD29-A9CBDD1E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6226"/>
            <a:ext cx="6099048" cy="457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81137-B6E6-2344-A2EE-A34262EF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622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98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Intersection of the stable and unstable manifolds on the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correspond to homoclinic orbits.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E9642-2859-2F42-A0BF-370447689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6" y="1852404"/>
            <a:ext cx="6099048" cy="45742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B844472-6ED3-694B-88AF-B494D3C21B5F}"/>
              </a:ext>
            </a:extLst>
          </p:cNvPr>
          <p:cNvGrpSpPr/>
          <p:nvPr/>
        </p:nvGrpSpPr>
        <p:grpSpPr>
          <a:xfrm>
            <a:off x="3046476" y="1852404"/>
            <a:ext cx="6099048" cy="4574286"/>
            <a:chOff x="3046476" y="1852404"/>
            <a:chExt cx="6099048" cy="45742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D75897-67C9-394B-A024-BC34D7551A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6476" y="1852404"/>
              <a:ext cx="6099048" cy="4574286"/>
              <a:chOff x="0" y="0"/>
              <a:chExt cx="5842000" cy="43815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DECEA89-F3B2-D545-8385-C9AD252B1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842000" cy="438150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4C4C07A-6842-4A4A-8BC2-3B43B332F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8163" y="233974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685199-E2A6-294A-BB76-18F66DF657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03411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9DEEA5-FB65-024A-BDAB-558DFED4B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9701" y="21767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B0BBF5-5541-5D47-86FE-E8A40F9CFE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185808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9584F48-5FAE-F64F-B1FE-9C6C56CF02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249429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B4D607-5C34-8D40-9727-AA978FBA8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63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370D75C-7C71-4944-9A6A-3C14F000A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266" y="217098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AFBE2A-5FF6-4247-9688-603A0013F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5398" y="3946988"/>
              <a:ext cx="95463" cy="9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213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3FDAD-2460-8B45-8857-A5CFCD92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FC36E5-EBA5-C842-992D-20EE6FE3815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DD32E-2B16-7045-BB20-94502E7C0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0CFD45-5C99-454B-A30C-3A4B850EF2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406" y="2149760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C269C-1155-1041-9DAB-14039CEA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9BF416-734D-8747-944A-34374C6BA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29FE68-8BF9-D849-9DB2-3B3668990C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7D8877-FDC6-3347-82E4-C4C79875F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1EAFAD-B427-AC4E-8A05-BCBA696EBC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FF1650-3542-0C4A-BF15-5FB594742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394E05-2C9C-704F-9B6C-AAA294C03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2" y="20077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206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AF8CF-719C-264C-B337-A756CD00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99B627-B446-0945-A214-320F2EDE2DB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1F65EB-7F21-0D48-8CB7-A8F47309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3CA981-42C3-8743-BBC8-0CA7545E4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1129" y="1988613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3FA6EE-F296-AF40-8003-1B336BCB18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004D24-25F0-E34B-83BC-EC5F106D99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3E2F59-0FE7-5A4C-8875-98DFEA67B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6CC261-7C48-F34E-BCC4-9BEE2634D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0342AD-788A-3A48-A0F3-475596742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F77761-A2AD-E54D-BBB6-C6ED36973D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F3F271-6525-CA43-99A1-70074BCA2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266" y="2170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95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Understand the flow of dynamic systems</a:t>
            </a:r>
          </a:p>
          <a:p>
            <a:r>
              <a:rPr lang="en-US" dirty="0">
                <a:solidFill>
                  <a:srgbClr val="565A5C"/>
                </a:solidFill>
              </a:rPr>
              <a:t>For mission design, heteroclinic are generally more valuable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0D155-DB4F-5E4B-A369-12112F38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58" y="1895720"/>
            <a:ext cx="5237343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24F7C-C601-C74E-8630-FB629481B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82" y="1895720"/>
            <a:ext cx="4829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9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5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2209"/>
            <a:ext cx="10363200" cy="1470025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82593-A8A5-5E4D-B8B1-FF2ABA8E2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" t="10644"/>
          <a:stretch/>
        </p:blipFill>
        <p:spPr>
          <a:xfrm rot="21157920" flipV="1">
            <a:off x="2128875" y="2141101"/>
            <a:ext cx="7934249" cy="40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16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E5C27-C4D6-DB4F-8809-5574B0AF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47677" y="1470991"/>
            <a:ext cx="7896645" cy="48127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BD9C90-7465-4E4D-A985-4C9B7A237F37}"/>
              </a:ext>
            </a:extLst>
          </p:cNvPr>
          <p:cNvSpPr txBox="1">
            <a:spLocks/>
          </p:cNvSpPr>
          <p:nvPr/>
        </p:nvSpPr>
        <p:spPr>
          <a:xfrm>
            <a:off x="914400" y="342209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algn="ctr"/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8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511825"/>
            <a:ext cx="10363200" cy="879649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6600D4-B6C5-A14A-877E-D6561C2A410C}"/>
              </a:ext>
            </a:extLst>
          </p:cNvPr>
          <p:cNvGrpSpPr/>
          <p:nvPr/>
        </p:nvGrpSpPr>
        <p:grpSpPr>
          <a:xfrm>
            <a:off x="4869621" y="1564407"/>
            <a:ext cx="2452756" cy="4519598"/>
            <a:chOff x="4611203" y="1624046"/>
            <a:chExt cx="2452756" cy="45195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76F687-FBB8-C349-BBE9-A268D48E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4058726" y="2176523"/>
              <a:ext cx="3557710" cy="2452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55937A-3AD8-1E43-93B4-0817A254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543" y="5181756"/>
              <a:ext cx="961888" cy="96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521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72195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F745-415F-3C44-91E3-AF624B63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FFA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61CE-3829-0940-BE30-B25691592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Lyapunov Center Theorem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Use eigenvalue and eigenvectors of center manifold of </a:t>
            </a:r>
            <a:r>
              <a:rPr lang="en-US" i="1" dirty="0" err="1">
                <a:solidFill>
                  <a:srgbClr val="565A5C"/>
                </a:solidFill>
              </a:rPr>
              <a:t>Df</a:t>
            </a:r>
            <a:r>
              <a:rPr lang="en-US" i="1" dirty="0">
                <a:solidFill>
                  <a:srgbClr val="565A5C"/>
                </a:solidFill>
              </a:rPr>
              <a:t>*</a:t>
            </a:r>
            <a:endParaRPr lang="en-US" dirty="0">
              <a:solidFill>
                <a:srgbClr val="565A5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/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blipFill>
                <a:blip r:embed="rId2"/>
                <a:stretch>
                  <a:fillRect l="-6557" t="-4762" r="-491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3B8A0DD-2835-EF46-B5AF-B28FE4A4647E}"/>
              </a:ext>
            </a:extLst>
          </p:cNvPr>
          <p:cNvGrpSpPr/>
          <p:nvPr/>
        </p:nvGrpSpPr>
        <p:grpSpPr>
          <a:xfrm>
            <a:off x="2669666" y="2483587"/>
            <a:ext cx="5204460" cy="3253518"/>
            <a:chOff x="2393442" y="2296017"/>
            <a:chExt cx="5204460" cy="325351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C9D2D20-C3FA-5448-BF62-9EDCED099C48}"/>
                </a:ext>
              </a:extLst>
            </p:cNvPr>
            <p:cNvSpPr/>
            <p:nvPr/>
          </p:nvSpPr>
          <p:spPr>
            <a:xfrm>
              <a:off x="2393442" y="2296017"/>
              <a:ext cx="5204460" cy="3253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/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A27157-2428-A742-B38C-5BD0EB1250ED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V="1">
              <a:off x="4995672" y="2296018"/>
              <a:ext cx="0" cy="1672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687756-6A78-F744-8413-5FFC2A84F59A}"/>
                </a:ext>
              </a:extLst>
            </p:cNvPr>
            <p:cNvCxnSpPr>
              <a:cxnSpLocks/>
              <a:stCxn id="4" idx="6"/>
              <a:endCxn id="5" idx="6"/>
            </p:cNvCxnSpPr>
            <p:nvPr/>
          </p:nvCxnSpPr>
          <p:spPr>
            <a:xfrm>
              <a:off x="5041392" y="3922776"/>
              <a:ext cx="25565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B0F7C1-B392-4E4C-8CB0-F0D6867F9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9952" y="3877056"/>
              <a:ext cx="91440" cy="91440"/>
            </a:xfrm>
            <a:prstGeom prst="ellipse">
              <a:avLst/>
            </a:prstGeom>
            <a:solidFill>
              <a:srgbClr val="CFB87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/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06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/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882" r="-294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/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blipFill>
                <a:blip r:embed="rId6"/>
                <a:stretch>
                  <a:fillRect l="-943" r="-9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657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4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75851-4C68-904C-BFCC-B5668C8BFBA4}"/>
              </a:ext>
            </a:extLst>
          </p:cNvPr>
          <p:cNvCxnSpPr>
            <a:cxnSpLocks/>
          </p:cNvCxnSpPr>
          <p:nvPr/>
        </p:nvCxnSpPr>
        <p:spPr>
          <a:xfrm flipV="1">
            <a:off x="1486576" y="3235422"/>
            <a:ext cx="560801" cy="1866190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/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blipFill>
                <a:blip r:embed="rId5"/>
                <a:stretch>
                  <a:fillRect l="-20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/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3704" r="-37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7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AC352B-788F-D745-BFCD-646095DAC649}"/>
              </a:ext>
            </a:extLst>
          </p:cNvPr>
          <p:cNvCxnSpPr>
            <a:cxnSpLocks/>
          </p:cNvCxnSpPr>
          <p:nvPr/>
        </p:nvCxnSpPr>
        <p:spPr>
          <a:xfrm flipV="1">
            <a:off x="2181922" y="2948492"/>
            <a:ext cx="1575950" cy="1235214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/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blipFill>
                <a:blip r:embed="rId3"/>
                <a:stretch>
                  <a:fillRect l="-1111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/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7692" r="-384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/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6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64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56C516-1095-1B49-870A-593A2844D420}"/>
              </a:ext>
            </a:extLst>
          </p:cNvPr>
          <p:cNvCxnSpPr>
            <a:cxnSpLocks/>
          </p:cNvCxnSpPr>
          <p:nvPr/>
        </p:nvCxnSpPr>
        <p:spPr>
          <a:xfrm flipV="1">
            <a:off x="5523935" y="2828627"/>
            <a:ext cx="2762239" cy="1437598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D7490A-B7AE-8C46-B581-80DA67472066}"/>
                </a:ext>
              </a:extLst>
            </p:cNvPr>
            <p:cNvCxnSpPr>
              <a:cxnSpLocks/>
            </p:cNvCxnSpPr>
            <p:nvPr/>
          </p:nvCxnSpPr>
          <p:spPr>
            <a:xfrm>
              <a:off x="4737492" y="4053009"/>
              <a:ext cx="2345360" cy="627670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986C47-234E-7E40-9D90-BE9F8E6D0D5B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7121177" y="4290934"/>
              <a:ext cx="74104" cy="34889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5E22BA-D73A-6644-8469-FF327E589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279" y="3241623"/>
              <a:ext cx="2016177" cy="1049312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5ABF41-2E86-CC4E-8AD9-EB779382244B}"/>
                </a:ext>
              </a:extLst>
            </p:cNvPr>
            <p:cNvCxnSpPr>
              <a:cxnSpLocks/>
              <a:endCxn id="55" idx="5"/>
            </p:cNvCxnSpPr>
            <p:nvPr/>
          </p:nvCxnSpPr>
          <p:spPr>
            <a:xfrm>
              <a:off x="8996836" y="2853338"/>
              <a:ext cx="278418" cy="40305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E81E681-7AF5-834C-8B0C-BA153C331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5573" y="422961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26C779-22E9-9842-A1BE-8DC4662A1A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5880" y="281079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96D0D5-66F2-C84C-BF8B-12C3CA46C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5457" y="4639824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463E90-FC8E-9648-A9BA-017C53B43B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7205" y="3178340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/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692" r="-384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/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blipFill>
                <a:blip r:embed="rId4"/>
                <a:stretch>
                  <a:fillRect l="-1538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/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/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7407" r="-370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9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022788-EDB7-A943-ABF2-3701F20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1D4FD5-FA3D-2944-A0E1-729BF6576307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12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5A5C"/>
                </a:solidFill>
              </a:rPr>
              <a:t>It gets a bit more complicated for periodic orbits.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Correction method uses a single shooter algorithm that solves the follow system of equations.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/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blipFill>
                <a:blip r:embed="rId3"/>
                <a:stretch>
                  <a:fillRect l="-1132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/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blipFill>
                <a:blip r:embed="rId4"/>
                <a:stretch>
                  <a:fillRect l="-376" t="-333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/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)&gt;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&gt;+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blipFill>
                <a:blip r:embed="rId5"/>
                <a:stretch>
                  <a:fillRect r="-37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7AE7702B-F481-464C-94BA-033855F83CEA}"/>
              </a:ext>
            </a:extLst>
          </p:cNvPr>
          <p:cNvSpPr/>
          <p:nvPr/>
        </p:nvSpPr>
        <p:spPr>
          <a:xfrm>
            <a:off x="3947710" y="4583270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BBD3-98E5-0F43-B8B3-C8E7F85B70F2}"/>
              </a:ext>
            </a:extLst>
          </p:cNvPr>
          <p:cNvSpPr txBox="1"/>
          <p:nvPr/>
        </p:nvSpPr>
        <p:spPr>
          <a:xfrm>
            <a:off x="1091101" y="4517949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of periodic orbit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4F8BB6-FC5E-444E-A47F-1CF760D050DD}"/>
              </a:ext>
            </a:extLst>
          </p:cNvPr>
          <p:cNvSpPr/>
          <p:nvPr/>
        </p:nvSpPr>
        <p:spPr>
          <a:xfrm>
            <a:off x="3947710" y="4971788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C916EEA-7A39-564F-BFA4-F3C519057DBA}"/>
              </a:ext>
            </a:extLst>
          </p:cNvPr>
          <p:cNvSpPr/>
          <p:nvPr/>
        </p:nvSpPr>
        <p:spPr>
          <a:xfrm>
            <a:off x="3941561" y="5360306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216F8-13F5-5442-B98D-3B9DE6CDC6F3}"/>
              </a:ext>
            </a:extLst>
          </p:cNvPr>
          <p:cNvSpPr txBox="1"/>
          <p:nvPr/>
        </p:nvSpPr>
        <p:spPr>
          <a:xfrm>
            <a:off x="1091101" y="490020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Poincaré</a:t>
            </a:r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phase constraint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04C4-1527-1D47-AB02-FDF4BB7EAD67}"/>
              </a:ext>
            </a:extLst>
          </p:cNvPr>
          <p:cNvSpPr txBox="1"/>
          <p:nvPr/>
        </p:nvSpPr>
        <p:spPr>
          <a:xfrm>
            <a:off x="591229" y="5289630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Pseudo-arclength continuation</a:t>
            </a:r>
          </a:p>
        </p:txBody>
      </p:sp>
    </p:spTree>
    <p:extLst>
      <p:ext uri="{BB962C8B-B14F-4D97-AF65-F5344CB8AC3E}">
        <p14:creationId xmlns:p14="http://schemas.microsoft.com/office/powerpoint/2010/main" val="162353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A6A0553-7510-E645-81CA-17EFB90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258D89-85CE-0340-B52A-7F0AA7309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4" r="8261"/>
          <a:stretch/>
        </p:blipFill>
        <p:spPr>
          <a:xfrm>
            <a:off x="5910469" y="1298054"/>
            <a:ext cx="5960408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16420-A55F-E54A-9A32-4B95D290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" r="8522"/>
          <a:stretch/>
        </p:blipFill>
        <p:spPr>
          <a:xfrm>
            <a:off x="106017" y="1297965"/>
            <a:ext cx="59434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D0C77-47A6-404C-B211-5BD80EE6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1174682"/>
            <a:ext cx="6099048" cy="457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028D0-3334-534A-AECC-5269DF10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52" y="1174682"/>
            <a:ext cx="6099048" cy="45742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A19E86-D1F2-734C-9EAB-82F4D1F1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68006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0F66F-E6BB-1A41-9DBD-9BEEC7D2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5825"/>
            <a:ext cx="6096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E7E64-9626-084C-81C6-EAD6E7D7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75825"/>
            <a:ext cx="6096000" cy="457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BB5922-DA51-A746-AD3F-C1941458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907529746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582</TotalTime>
  <Words>603</Words>
  <Application>Microsoft Macintosh PowerPoint</Application>
  <PresentationFormat>Widescreen</PresentationFormat>
  <Paragraphs>117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Helvetica Neue</vt:lpstr>
      <vt:lpstr>Helvetica Neue Light</vt:lpstr>
      <vt:lpstr>Times New Roman</vt:lpstr>
      <vt:lpstr>CSML</vt:lpstr>
      <vt:lpstr>Investigation of Homoclinic Orbits in the Circular Restricted Three Body Problem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 Stability &amp; Manifolds</vt:lpstr>
      <vt:lpstr>Periodic Orbit Stability &amp; Manifolds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Significance and Usefulness of Homoclinic Orbits</vt:lpstr>
      <vt:lpstr>Questions?</vt:lpstr>
      <vt:lpstr>PowerPoint Presentation</vt:lpstr>
      <vt:lpstr>Questions</vt:lpstr>
      <vt:lpstr>Extra Slides</vt:lpstr>
      <vt:lpstr>Starting FFA 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Donald Kuettel Iii</cp:lastModifiedBy>
  <cp:revision>55</cp:revision>
  <dcterms:created xsi:type="dcterms:W3CDTF">2018-04-27T18:58:10Z</dcterms:created>
  <dcterms:modified xsi:type="dcterms:W3CDTF">2018-05-01T20:20:06Z</dcterms:modified>
</cp:coreProperties>
</file>